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530" y="300789"/>
            <a:ext cx="2400480" cy="2376475"/>
          </a:xfrm>
          <a:custGeom>
            <a:avLst/>
            <a:gdLst/>
            <a:ahLst/>
            <a:cxnLst/>
            <a:rect r="r" b="b" t="t" l="l"/>
            <a:pathLst>
              <a:path h="2376475" w="2400480">
                <a:moveTo>
                  <a:pt x="0" y="0"/>
                </a:moveTo>
                <a:lnTo>
                  <a:pt x="2400480" y="0"/>
                </a:lnTo>
                <a:lnTo>
                  <a:pt x="2400480" y="2376476"/>
                </a:lnTo>
                <a:lnTo>
                  <a:pt x="0" y="2376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4608" y="1209174"/>
            <a:ext cx="15538784" cy="7868653"/>
            <a:chOff x="0" y="0"/>
            <a:chExt cx="4092519" cy="20724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2519" cy="2072402"/>
            </a:xfrm>
            <a:custGeom>
              <a:avLst/>
              <a:gdLst/>
              <a:ahLst/>
              <a:cxnLst/>
              <a:rect r="r" b="b" t="t" l="l"/>
              <a:pathLst>
                <a:path h="2072402" w="4092519">
                  <a:moveTo>
                    <a:pt x="0" y="0"/>
                  </a:moveTo>
                  <a:lnTo>
                    <a:pt x="4092519" y="0"/>
                  </a:lnTo>
                  <a:lnTo>
                    <a:pt x="4092519" y="2072402"/>
                  </a:lnTo>
                  <a:lnTo>
                    <a:pt x="0" y="2072402"/>
                  </a:lnTo>
                  <a:close/>
                </a:path>
              </a:pathLst>
            </a:custGeom>
            <a:solidFill>
              <a:srgbClr val="03989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552640" y="6680050"/>
            <a:ext cx="3857487" cy="3818913"/>
          </a:xfrm>
          <a:custGeom>
            <a:avLst/>
            <a:gdLst/>
            <a:ahLst/>
            <a:cxnLst/>
            <a:rect r="r" b="b" t="t" l="l"/>
            <a:pathLst>
              <a:path h="3818913" w="3857487">
                <a:moveTo>
                  <a:pt x="0" y="0"/>
                </a:moveTo>
                <a:lnTo>
                  <a:pt x="3857488" y="0"/>
                </a:lnTo>
                <a:lnTo>
                  <a:pt x="3857488" y="3818913"/>
                </a:lnTo>
                <a:lnTo>
                  <a:pt x="0" y="381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81384" y="0"/>
            <a:ext cx="4806616" cy="4806616"/>
          </a:xfrm>
          <a:custGeom>
            <a:avLst/>
            <a:gdLst/>
            <a:ahLst/>
            <a:cxnLst/>
            <a:rect r="r" b="b" t="t" l="l"/>
            <a:pathLst>
              <a:path h="4806616" w="4806616">
                <a:moveTo>
                  <a:pt x="0" y="0"/>
                </a:moveTo>
                <a:lnTo>
                  <a:pt x="4806616" y="0"/>
                </a:lnTo>
                <a:lnTo>
                  <a:pt x="4806616" y="4806616"/>
                </a:lnTo>
                <a:lnTo>
                  <a:pt x="0" y="480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5530" y="7425644"/>
            <a:ext cx="3070671" cy="1267975"/>
          </a:xfrm>
          <a:custGeom>
            <a:avLst/>
            <a:gdLst/>
            <a:ahLst/>
            <a:cxnLst/>
            <a:rect r="r" b="b" t="t" l="l"/>
            <a:pathLst>
              <a:path h="1267975" w="3070671">
                <a:moveTo>
                  <a:pt x="0" y="0"/>
                </a:moveTo>
                <a:lnTo>
                  <a:pt x="3070671" y="0"/>
                </a:lnTo>
                <a:lnTo>
                  <a:pt x="3070671" y="1267976"/>
                </a:lnTo>
                <a:lnTo>
                  <a:pt x="0" y="1267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267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4608" y="1209174"/>
            <a:ext cx="793361" cy="793361"/>
          </a:xfrm>
          <a:custGeom>
            <a:avLst/>
            <a:gdLst/>
            <a:ahLst/>
            <a:cxnLst/>
            <a:rect r="r" b="b" t="t" l="l"/>
            <a:pathLst>
              <a:path h="793361" w="793361">
                <a:moveTo>
                  <a:pt x="0" y="0"/>
                </a:moveTo>
                <a:lnTo>
                  <a:pt x="793360" y="0"/>
                </a:lnTo>
                <a:lnTo>
                  <a:pt x="793360" y="793360"/>
                </a:lnTo>
                <a:lnTo>
                  <a:pt x="0" y="793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66010" y="2374733"/>
            <a:ext cx="7757896" cy="250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20"/>
              </a:lnSpc>
            </a:pPr>
            <a:r>
              <a:rPr lang="en-US" sz="8000">
                <a:solidFill>
                  <a:srgbClr val="FFFFFF"/>
                </a:solidFill>
                <a:latin typeface="Montserrat Heavy"/>
              </a:rPr>
              <a:t>DOCUMENT GENERATION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13002" y="5616783"/>
            <a:ext cx="6230998" cy="62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5"/>
              </a:lnSpc>
              <a:spcBef>
                <a:spcPct val="0"/>
              </a:spcBef>
            </a:pPr>
            <a:r>
              <a:rPr lang="en-US" sz="4085">
                <a:solidFill>
                  <a:srgbClr val="000000"/>
                </a:solidFill>
                <a:latin typeface="Montserrat Bold"/>
              </a:rPr>
              <a:t>BitByBit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18127" y="1229700"/>
            <a:ext cx="1667689" cy="67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1"/>
              </a:lnSpc>
              <a:spcBef>
                <a:spcPct val="0"/>
              </a:spcBef>
            </a:pPr>
            <a:r>
              <a:rPr lang="en-US" sz="3965">
                <a:solidFill>
                  <a:srgbClr val="FFFFFF"/>
                </a:solidFill>
                <a:latin typeface="Open Sans Bold"/>
              </a:rPr>
              <a:t>STGI</a:t>
            </a:r>
            <a:r>
              <a:rPr lang="en-US" sz="3965">
                <a:solidFill>
                  <a:srgbClr val="FFFFFF"/>
                </a:solidFill>
                <a:latin typeface="Open Sans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3738" y="-281080"/>
            <a:ext cx="9958318" cy="3086100"/>
            <a:chOff x="0" y="0"/>
            <a:chExt cx="262276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2767" cy="812800"/>
            </a:xfrm>
            <a:custGeom>
              <a:avLst/>
              <a:gdLst/>
              <a:ahLst/>
              <a:cxnLst/>
              <a:rect r="r" b="b" t="t" l="l"/>
              <a:pathLst>
                <a:path h="812800" w="2622767">
                  <a:moveTo>
                    <a:pt x="0" y="0"/>
                  </a:moveTo>
                  <a:lnTo>
                    <a:pt x="2622767" y="0"/>
                  </a:lnTo>
                  <a:lnTo>
                    <a:pt x="26227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  <a:r>
                <a:rPr lang="en-US" sz="4299">
                  <a:solidFill>
                    <a:srgbClr val="000000"/>
                  </a:solidFill>
                  <a:latin typeface="Open Sans Bold"/>
                </a:rPr>
                <a:t>Solving the previous problems: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19633" y="843276"/>
            <a:ext cx="7256261" cy="9166105"/>
            <a:chOff x="0" y="0"/>
            <a:chExt cx="1911114" cy="2414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1114" cy="2414118"/>
            </a:xfrm>
            <a:custGeom>
              <a:avLst/>
              <a:gdLst/>
              <a:ahLst/>
              <a:cxnLst/>
              <a:rect r="r" b="b" t="t" l="l"/>
              <a:pathLst>
                <a:path h="2414118" w="1911114">
                  <a:moveTo>
                    <a:pt x="0" y="0"/>
                  </a:moveTo>
                  <a:lnTo>
                    <a:pt x="1911114" y="0"/>
                  </a:lnTo>
                  <a:lnTo>
                    <a:pt x="1911114" y="2414118"/>
                  </a:lnTo>
                  <a:lnTo>
                    <a:pt x="0" y="24141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Bold"/>
                </a:rPr>
                <a:t> Docx file generated is now altered using various steps:</a:t>
              </a:r>
            </a:p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Bold"/>
                </a:rPr>
                <a:t> -&gt; The original HTML file is made inlined styled.</a:t>
              </a:r>
            </a:p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Bold"/>
                </a:rPr>
                <a:t>-&gt; Created the Tree structure of entire Html files to extract all the Html tags.</a:t>
              </a:r>
            </a:p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Bold"/>
                </a:rPr>
                <a:t>-&gt; Utilized BeautifulSoup to parse every HTML tag</a:t>
              </a:r>
            </a:p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Bold"/>
                </a:rPr>
                <a:t>-&gt; These html tags are now mapped with the Tree structure and the styling is extracted.</a:t>
              </a:r>
            </a:p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Bold"/>
                </a:rPr>
                <a:t>-&gt; Using self created functions with the help of python libraries, manipulated the whole styling in the docx.</a:t>
              </a:r>
              <a:r>
                <a:rPr lang="en-US" sz="3199">
                  <a:solidFill>
                    <a:srgbClr val="000000"/>
                  </a:solidFill>
                  <a:latin typeface="Open Sans Bold"/>
                </a:rPr>
                <a:t>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2015477"/>
            <a:ext cx="10607332" cy="5761176"/>
          </a:xfrm>
          <a:custGeom>
            <a:avLst/>
            <a:gdLst/>
            <a:ahLst/>
            <a:cxnLst/>
            <a:rect r="r" b="b" t="t" l="l"/>
            <a:pathLst>
              <a:path h="5761176" w="10607332">
                <a:moveTo>
                  <a:pt x="0" y="0"/>
                </a:moveTo>
                <a:lnTo>
                  <a:pt x="10607332" y="0"/>
                </a:lnTo>
                <a:lnTo>
                  <a:pt x="10607332" y="5761176"/>
                </a:lnTo>
                <a:lnTo>
                  <a:pt x="0" y="576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59" r="0" b="-415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982371" y="8204910"/>
            <a:ext cx="3086100" cy="1260222"/>
            <a:chOff x="0" y="0"/>
            <a:chExt cx="812800" cy="3319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1910"/>
            </a:xfrm>
            <a:custGeom>
              <a:avLst/>
              <a:gdLst/>
              <a:ahLst/>
              <a:cxnLst/>
              <a:rect r="r" b="b" t="t" l="l"/>
              <a:pathLst>
                <a:path h="3319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1910"/>
                  </a:lnTo>
                  <a:lnTo>
                    <a:pt x="0" y="3319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Bold"/>
                </a:rPr>
                <a:t>Function to create Tree structure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934" y="0"/>
            <a:ext cx="11589023" cy="4029097"/>
          </a:xfrm>
          <a:custGeom>
            <a:avLst/>
            <a:gdLst/>
            <a:ahLst/>
            <a:cxnLst/>
            <a:rect r="r" b="b" t="t" l="l"/>
            <a:pathLst>
              <a:path h="4029097" w="11589023">
                <a:moveTo>
                  <a:pt x="0" y="0"/>
                </a:moveTo>
                <a:lnTo>
                  <a:pt x="11589023" y="0"/>
                </a:lnTo>
                <a:lnTo>
                  <a:pt x="11589023" y="4029097"/>
                </a:lnTo>
                <a:lnTo>
                  <a:pt x="0" y="4029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95259" y="3816992"/>
            <a:ext cx="12692741" cy="6257903"/>
          </a:xfrm>
          <a:custGeom>
            <a:avLst/>
            <a:gdLst/>
            <a:ahLst/>
            <a:cxnLst/>
            <a:rect r="r" b="b" t="t" l="l"/>
            <a:pathLst>
              <a:path h="6257903" w="12692741">
                <a:moveTo>
                  <a:pt x="0" y="0"/>
                </a:moveTo>
                <a:lnTo>
                  <a:pt x="12692741" y="0"/>
                </a:lnTo>
                <a:lnTo>
                  <a:pt x="12692741" y="6257903"/>
                </a:lnTo>
                <a:lnTo>
                  <a:pt x="0" y="6257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94534" y="1322365"/>
            <a:ext cx="3086100" cy="1384367"/>
            <a:chOff x="0" y="0"/>
            <a:chExt cx="812800" cy="3646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64607"/>
            </a:xfrm>
            <a:custGeom>
              <a:avLst/>
              <a:gdLst/>
              <a:ahLst/>
              <a:cxnLst/>
              <a:rect r="r" b="b" t="t" l="l"/>
              <a:pathLst>
                <a:path h="3646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64607"/>
                  </a:lnTo>
                  <a:lnTo>
                    <a:pt x="0" y="36460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Light"/>
                </a:rPr>
                <a:t>Function to apply watermark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09525" y="6945943"/>
            <a:ext cx="3086100" cy="1283657"/>
            <a:chOff x="0" y="0"/>
            <a:chExt cx="812800" cy="3380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338082"/>
            </a:xfrm>
            <a:custGeom>
              <a:avLst/>
              <a:gdLst/>
              <a:ahLst/>
              <a:cxnLst/>
              <a:rect r="r" b="b" t="t" l="l"/>
              <a:pathLst>
                <a:path h="3380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8082"/>
                  </a:lnTo>
                  <a:lnTo>
                    <a:pt x="0" y="33808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Light"/>
                </a:rPr>
                <a:t>Function to apply color to table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2" y="1394353"/>
            <a:ext cx="10446390" cy="6308640"/>
          </a:xfrm>
          <a:custGeom>
            <a:avLst/>
            <a:gdLst/>
            <a:ahLst/>
            <a:cxnLst/>
            <a:rect r="r" b="b" t="t" l="l"/>
            <a:pathLst>
              <a:path h="6308640" w="10446390">
                <a:moveTo>
                  <a:pt x="0" y="0"/>
                </a:moveTo>
                <a:lnTo>
                  <a:pt x="10446390" y="0"/>
                </a:lnTo>
                <a:lnTo>
                  <a:pt x="10446390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9689" y="229517"/>
            <a:ext cx="8086579" cy="8507268"/>
          </a:xfrm>
          <a:custGeom>
            <a:avLst/>
            <a:gdLst/>
            <a:ahLst/>
            <a:cxnLst/>
            <a:rect r="r" b="b" t="t" l="l"/>
            <a:pathLst>
              <a:path h="8507268" w="8086579">
                <a:moveTo>
                  <a:pt x="0" y="0"/>
                </a:moveTo>
                <a:lnTo>
                  <a:pt x="8086579" y="0"/>
                </a:lnTo>
                <a:lnTo>
                  <a:pt x="8086579" y="8507268"/>
                </a:lnTo>
                <a:lnTo>
                  <a:pt x="0" y="8507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7910009"/>
            <a:ext cx="6057899" cy="1653552"/>
            <a:chOff x="0" y="0"/>
            <a:chExt cx="1595496" cy="4355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5496" cy="435504"/>
            </a:xfrm>
            <a:custGeom>
              <a:avLst/>
              <a:gdLst/>
              <a:ahLst/>
              <a:cxnLst/>
              <a:rect r="r" b="b" t="t" l="l"/>
              <a:pathLst>
                <a:path h="435504" w="1595496">
                  <a:moveTo>
                    <a:pt x="0" y="0"/>
                  </a:moveTo>
                  <a:lnTo>
                    <a:pt x="1595496" y="0"/>
                  </a:lnTo>
                  <a:lnTo>
                    <a:pt x="1595496" y="435504"/>
                  </a:lnTo>
                  <a:lnTo>
                    <a:pt x="0" y="4355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ORIGINAL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62149" y="8006831"/>
            <a:ext cx="5010539" cy="1556730"/>
            <a:chOff x="0" y="0"/>
            <a:chExt cx="1319648" cy="4100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9648" cy="410003"/>
            </a:xfrm>
            <a:custGeom>
              <a:avLst/>
              <a:gdLst/>
              <a:ahLst/>
              <a:cxnLst/>
              <a:rect r="r" b="b" t="t" l="l"/>
              <a:pathLst>
                <a:path h="410003" w="1319648">
                  <a:moveTo>
                    <a:pt x="0" y="0"/>
                  </a:moveTo>
                  <a:lnTo>
                    <a:pt x="1319648" y="0"/>
                  </a:lnTo>
                  <a:lnTo>
                    <a:pt x="1319648" y="410003"/>
                  </a:lnTo>
                  <a:lnTo>
                    <a:pt x="0" y="4100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C</a:t>
              </a: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ONVERTED</a:t>
              </a:r>
              <a:r>
                <a:rPr lang="en-US" sz="3999">
                  <a:solidFill>
                    <a:srgbClr val="FFFFFF"/>
                  </a:solidFill>
                  <a:latin typeface="Montserrat Light"/>
                </a:rPr>
                <a:t>O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2132" y="6587289"/>
            <a:ext cx="2890003" cy="2861103"/>
          </a:xfrm>
          <a:custGeom>
            <a:avLst/>
            <a:gdLst/>
            <a:ahLst/>
            <a:cxnLst/>
            <a:rect r="r" b="b" t="t" l="l"/>
            <a:pathLst>
              <a:path h="2861103" w="2890003">
                <a:moveTo>
                  <a:pt x="0" y="0"/>
                </a:moveTo>
                <a:lnTo>
                  <a:pt x="2890004" y="0"/>
                </a:lnTo>
                <a:lnTo>
                  <a:pt x="2890004" y="2861104"/>
                </a:lnTo>
                <a:lnTo>
                  <a:pt x="0" y="286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73007" y="6587289"/>
            <a:ext cx="6324853" cy="3699711"/>
          </a:xfrm>
          <a:custGeom>
            <a:avLst/>
            <a:gdLst/>
            <a:ahLst/>
            <a:cxnLst/>
            <a:rect r="r" b="b" t="t" l="l"/>
            <a:pathLst>
              <a:path h="3699711" w="6324853">
                <a:moveTo>
                  <a:pt x="0" y="0"/>
                </a:moveTo>
                <a:lnTo>
                  <a:pt x="6324853" y="0"/>
                </a:lnTo>
                <a:lnTo>
                  <a:pt x="6324853" y="3699711"/>
                </a:lnTo>
                <a:lnTo>
                  <a:pt x="0" y="369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69245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093638" y="5712286"/>
            <a:ext cx="3059971" cy="6089457"/>
          </a:xfrm>
          <a:custGeom>
            <a:avLst/>
            <a:gdLst/>
            <a:ahLst/>
            <a:cxnLst/>
            <a:rect r="r" b="b" t="t" l="l"/>
            <a:pathLst>
              <a:path h="6089457" w="3059971">
                <a:moveTo>
                  <a:pt x="3059971" y="0"/>
                </a:moveTo>
                <a:lnTo>
                  <a:pt x="0" y="0"/>
                </a:lnTo>
                <a:lnTo>
                  <a:pt x="0" y="6089457"/>
                </a:lnTo>
                <a:lnTo>
                  <a:pt x="3059971" y="6089457"/>
                </a:lnTo>
                <a:lnTo>
                  <a:pt x="30599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003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26360" y="3845817"/>
            <a:ext cx="2561640" cy="6441183"/>
          </a:xfrm>
          <a:custGeom>
            <a:avLst/>
            <a:gdLst/>
            <a:ahLst/>
            <a:cxnLst/>
            <a:rect r="r" b="b" t="t" l="l"/>
            <a:pathLst>
              <a:path h="6441183" w="2561640">
                <a:moveTo>
                  <a:pt x="0" y="0"/>
                </a:moveTo>
                <a:lnTo>
                  <a:pt x="2561640" y="0"/>
                </a:lnTo>
                <a:lnTo>
                  <a:pt x="2561640" y="6441183"/>
                </a:lnTo>
                <a:lnTo>
                  <a:pt x="0" y="644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5144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68351" y="4664381"/>
            <a:ext cx="5634268" cy="1922908"/>
            <a:chOff x="0" y="0"/>
            <a:chExt cx="1483922" cy="5064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83923" cy="506445"/>
            </a:xfrm>
            <a:custGeom>
              <a:avLst/>
              <a:gdLst/>
              <a:ahLst/>
              <a:cxnLst/>
              <a:rect r="r" b="b" t="t" l="l"/>
              <a:pathLst>
                <a:path h="506445" w="1483923">
                  <a:moveTo>
                    <a:pt x="0" y="0"/>
                  </a:moveTo>
                  <a:lnTo>
                    <a:pt x="1483923" y="0"/>
                  </a:lnTo>
                  <a:lnTo>
                    <a:pt x="1483923" y="506445"/>
                  </a:lnTo>
                  <a:lnTo>
                    <a:pt x="0" y="5064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Montserrat Bold"/>
                </a:rPr>
                <a:t>Team - BitByBit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15233" y="2369922"/>
            <a:ext cx="10340506" cy="183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63"/>
              </a:lnSpc>
              <a:spcBef>
                <a:spcPct val="0"/>
              </a:spcBef>
            </a:pPr>
            <a:r>
              <a:rPr lang="en-US" sz="10759">
                <a:solidFill>
                  <a:srgbClr val="000000"/>
                </a:solidFill>
                <a:latin typeface="Montserrat Heavy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61737"/>
            <a:ext cx="2007065" cy="3994134"/>
          </a:xfrm>
          <a:custGeom>
            <a:avLst/>
            <a:gdLst/>
            <a:ahLst/>
            <a:cxnLst/>
            <a:rect r="r" b="b" t="t" l="l"/>
            <a:pathLst>
              <a:path h="3994134" w="2007065">
                <a:moveTo>
                  <a:pt x="0" y="0"/>
                </a:moveTo>
                <a:lnTo>
                  <a:pt x="2007065" y="0"/>
                </a:lnTo>
                <a:lnTo>
                  <a:pt x="2007065" y="3994134"/>
                </a:lnTo>
                <a:lnTo>
                  <a:pt x="0" y="3994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900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6964" y="1320568"/>
            <a:ext cx="3636357" cy="1501564"/>
          </a:xfrm>
          <a:custGeom>
            <a:avLst/>
            <a:gdLst/>
            <a:ahLst/>
            <a:cxnLst/>
            <a:rect r="r" b="b" t="t" l="l"/>
            <a:pathLst>
              <a:path h="1501564" w="3636357">
                <a:moveTo>
                  <a:pt x="0" y="0"/>
                </a:moveTo>
                <a:lnTo>
                  <a:pt x="3636357" y="0"/>
                </a:lnTo>
                <a:lnTo>
                  <a:pt x="3636357" y="1501565"/>
                </a:lnTo>
                <a:lnTo>
                  <a:pt x="0" y="150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6267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1562876"/>
            <a:ext cx="1389015" cy="138901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E6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4450669"/>
            <a:ext cx="1389015" cy="138901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E6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7335109"/>
            <a:ext cx="1389015" cy="138901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E6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61049" y="5065008"/>
            <a:ext cx="1389015" cy="138901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E6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61049" y="7464263"/>
            <a:ext cx="1416457" cy="141645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E6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15E6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61049" y="9099795"/>
            <a:ext cx="15023255" cy="733504"/>
            <a:chOff x="0" y="0"/>
            <a:chExt cx="3956742" cy="19318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956742" cy="193186"/>
            </a:xfrm>
            <a:custGeom>
              <a:avLst/>
              <a:gdLst/>
              <a:ahLst/>
              <a:cxnLst/>
              <a:rect r="r" b="b" t="t" l="l"/>
              <a:pathLst>
                <a:path h="193186" w="3956742">
                  <a:moveTo>
                    <a:pt x="0" y="0"/>
                  </a:moveTo>
                  <a:lnTo>
                    <a:pt x="3956742" y="0"/>
                  </a:lnTo>
                  <a:lnTo>
                    <a:pt x="3956742" y="193186"/>
                  </a:lnTo>
                  <a:lnTo>
                    <a:pt x="0" y="1931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Montserrat Bold"/>
                </a:rPr>
                <a:t>github.com/Sar-thak-3/BitByBit/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385284" y="3317152"/>
            <a:ext cx="5476096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2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ontserrat Heavy"/>
              </a:rPr>
              <a:t>TEAM MEMBERS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18790" y="1643974"/>
            <a:ext cx="411849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Heavy"/>
              </a:rPr>
              <a:t>SARTHAK GARG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18790" y="4530090"/>
            <a:ext cx="508062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Heavy"/>
              </a:rPr>
              <a:t>SAKSHAM BENIWAL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18790" y="7416206"/>
            <a:ext cx="411849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Heavy"/>
              </a:rPr>
              <a:t>VISHNU BANSAL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18790" y="2350327"/>
            <a:ext cx="4918229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TEAM LEADER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18790" y="5226433"/>
            <a:ext cx="49182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Semi-Bold"/>
              </a:rPr>
              <a:t>TECH PERSONNEL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18790" y="8124866"/>
            <a:ext cx="49182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Semi-Bold"/>
              </a:rPr>
              <a:t>TECH PERSONNEL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35839" y="5146105"/>
            <a:ext cx="411849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Heavy"/>
              </a:rPr>
              <a:t>GARV BANSAL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35839" y="7548280"/>
            <a:ext cx="4525542" cy="62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9"/>
              </a:lnSpc>
              <a:spcBef>
                <a:spcPct val="0"/>
              </a:spcBef>
            </a:pPr>
            <a:r>
              <a:rPr lang="en-US" sz="3671">
                <a:solidFill>
                  <a:srgbClr val="000000"/>
                </a:solidFill>
                <a:latin typeface="Montserrat Heavy"/>
              </a:rPr>
              <a:t>SHUBH JAISWAL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74207" y="5792059"/>
            <a:ext cx="49182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NON-TECH PERSONNEL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674207" y="8201066"/>
            <a:ext cx="491822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Semi-Bold"/>
              </a:rPr>
              <a:t>TECH PERSONNEL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22016" y="-330868"/>
            <a:ext cx="4806616" cy="4806616"/>
          </a:xfrm>
          <a:custGeom>
            <a:avLst/>
            <a:gdLst/>
            <a:ahLst/>
            <a:cxnLst/>
            <a:rect r="r" b="b" t="t" l="l"/>
            <a:pathLst>
              <a:path h="4806616" w="4806616">
                <a:moveTo>
                  <a:pt x="0" y="0"/>
                </a:moveTo>
                <a:lnTo>
                  <a:pt x="4806616" y="0"/>
                </a:lnTo>
                <a:lnTo>
                  <a:pt x="4806616" y="4806615"/>
                </a:lnTo>
                <a:lnTo>
                  <a:pt x="0" y="4806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0635" y="1028700"/>
            <a:ext cx="7817703" cy="8340524"/>
            <a:chOff x="0" y="0"/>
            <a:chExt cx="2058983" cy="21966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8983" cy="2196681"/>
            </a:xfrm>
            <a:custGeom>
              <a:avLst/>
              <a:gdLst/>
              <a:ahLst/>
              <a:cxnLst/>
              <a:rect r="r" b="b" t="t" l="l"/>
              <a:pathLst>
                <a:path h="2196681" w="2058983">
                  <a:moveTo>
                    <a:pt x="0" y="0"/>
                  </a:moveTo>
                  <a:lnTo>
                    <a:pt x="2058983" y="0"/>
                  </a:lnTo>
                  <a:lnTo>
                    <a:pt x="2058983" y="2196681"/>
                  </a:lnTo>
                  <a:lnTo>
                    <a:pt x="0" y="2196681"/>
                  </a:lnTo>
                  <a:close/>
                </a:path>
              </a:pathLst>
            </a:custGeom>
            <a:solidFill>
              <a:srgbClr val="015E6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1028700"/>
            <a:ext cx="7947943" cy="8382969"/>
            <a:chOff x="0" y="0"/>
            <a:chExt cx="2093286" cy="2207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3286" cy="2207860"/>
            </a:xfrm>
            <a:custGeom>
              <a:avLst/>
              <a:gdLst/>
              <a:ahLst/>
              <a:cxnLst/>
              <a:rect r="r" b="b" t="t" l="l"/>
              <a:pathLst>
                <a:path h="2207860" w="2093286">
                  <a:moveTo>
                    <a:pt x="0" y="0"/>
                  </a:moveTo>
                  <a:lnTo>
                    <a:pt x="2093286" y="0"/>
                  </a:lnTo>
                  <a:lnTo>
                    <a:pt x="2093286" y="2207860"/>
                  </a:lnTo>
                  <a:lnTo>
                    <a:pt x="0" y="2207860"/>
                  </a:lnTo>
                  <a:close/>
                </a:path>
              </a:pathLst>
            </a:custGeom>
            <a:solidFill>
              <a:srgbClr val="015E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42726" y="1573057"/>
            <a:ext cx="5204051" cy="147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</a:pPr>
            <a:r>
              <a:rPr lang="en-US" sz="4800">
                <a:solidFill>
                  <a:srgbClr val="FFFFFF"/>
                </a:solidFill>
                <a:latin typeface="Montserrat Heavy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2726" y="3806925"/>
            <a:ext cx="5913521" cy="492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 Semi-Bold"/>
              </a:rPr>
              <a:t>Converting HTML (Hypertext Markup Language) documents to DOCX (Microsoft Word) format. While both formats serve different purposes, there are scenarios where it's necessary to convert HTML content into a more widely used and editable format like DOCX.</a:t>
            </a:r>
            <a:r>
              <a:rPr lang="en-US" sz="2799">
                <a:solidFill>
                  <a:srgbClr val="FFFFFF"/>
                </a:solidFill>
                <a:latin typeface="Montserrat Semi-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18502" y="1741786"/>
            <a:ext cx="9398940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Montserrat Heavy"/>
              </a:rPr>
              <a:t>FOCUS AREA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561232" y="3645000"/>
            <a:ext cx="7086130" cy="509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5078" indent="-282539" lvl="1">
              <a:lnSpc>
                <a:spcPts val="5365"/>
              </a:lnSpc>
              <a:buFont typeface="Arial"/>
              <a:buChar char="•"/>
            </a:pPr>
            <a:r>
              <a:rPr lang="en-US" sz="2617">
                <a:solidFill>
                  <a:srgbClr val="FFFFFF"/>
                </a:solidFill>
                <a:latin typeface="Montserrat Bold"/>
              </a:rPr>
              <a:t>Preseving Formatting and Styles</a:t>
            </a:r>
          </a:p>
          <a:p>
            <a:pPr marL="565078" indent="-282539" lvl="1">
              <a:lnSpc>
                <a:spcPts val="5365"/>
              </a:lnSpc>
              <a:buFont typeface="Arial"/>
              <a:buChar char="•"/>
            </a:pPr>
            <a:r>
              <a:rPr lang="en-US" sz="2617">
                <a:solidFill>
                  <a:srgbClr val="FFFFFF"/>
                </a:solidFill>
                <a:latin typeface="Montserrat Bold"/>
              </a:rPr>
              <a:t>Dealing with Hyperlinks and References</a:t>
            </a:r>
          </a:p>
          <a:p>
            <a:pPr marL="565078" indent="-282539" lvl="1">
              <a:lnSpc>
                <a:spcPts val="5365"/>
              </a:lnSpc>
              <a:buFont typeface="Arial"/>
              <a:buChar char="•"/>
            </a:pPr>
            <a:r>
              <a:rPr lang="en-US" sz="2617">
                <a:solidFill>
                  <a:srgbClr val="FFFFFF"/>
                </a:solidFill>
                <a:latin typeface="Montserrat Bold"/>
              </a:rPr>
              <a:t>Supporting Complex HTML Structures</a:t>
            </a:r>
          </a:p>
          <a:p>
            <a:pPr marL="565078" indent="-282539" lvl="1">
              <a:lnSpc>
                <a:spcPts val="5365"/>
              </a:lnSpc>
              <a:buFont typeface="Arial"/>
              <a:buChar char="•"/>
            </a:pPr>
            <a:r>
              <a:rPr lang="en-US" sz="2617">
                <a:solidFill>
                  <a:srgbClr val="FFFFFF"/>
                </a:solidFill>
                <a:latin typeface="Montserrat Bold"/>
              </a:rPr>
              <a:t>Minimizing Data Loss</a:t>
            </a:r>
          </a:p>
          <a:p>
            <a:pPr marL="565078" indent="-282539" lvl="1">
              <a:lnSpc>
                <a:spcPts val="5365"/>
              </a:lnSpc>
              <a:buFont typeface="Arial"/>
              <a:buChar char="•"/>
            </a:pPr>
            <a:r>
              <a:rPr lang="en-US" sz="2617">
                <a:solidFill>
                  <a:srgbClr val="FFFFFF"/>
                </a:solidFill>
                <a:latin typeface="Montserrat Bold"/>
              </a:rPr>
              <a:t>Scalability and Performance</a:t>
            </a:r>
          </a:p>
          <a:p>
            <a:pPr algn="ctr">
              <a:lnSpc>
                <a:spcPts val="26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747837"/>
            <a:chOff x="0" y="0"/>
            <a:chExt cx="4816593" cy="987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87085"/>
            </a:xfrm>
            <a:custGeom>
              <a:avLst/>
              <a:gdLst/>
              <a:ahLst/>
              <a:cxnLst/>
              <a:rect r="r" b="b" t="t" l="l"/>
              <a:pathLst>
                <a:path h="9870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87085"/>
                  </a:lnTo>
                  <a:lnTo>
                    <a:pt x="0" y="987085"/>
                  </a:lnTo>
                  <a:close/>
                </a:path>
              </a:pathLst>
            </a:custGeom>
            <a:solidFill>
              <a:srgbClr val="0398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49504" y="559722"/>
            <a:ext cx="7188991" cy="2628393"/>
            <a:chOff x="0" y="0"/>
            <a:chExt cx="1893397" cy="692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397" cy="692252"/>
            </a:xfrm>
            <a:custGeom>
              <a:avLst/>
              <a:gdLst/>
              <a:ahLst/>
              <a:cxnLst/>
              <a:rect r="r" b="b" t="t" l="l"/>
              <a:pathLst>
                <a:path h="692252" w="1893397">
                  <a:moveTo>
                    <a:pt x="0" y="0"/>
                  </a:moveTo>
                  <a:lnTo>
                    <a:pt x="1893397" y="0"/>
                  </a:lnTo>
                  <a:lnTo>
                    <a:pt x="1893397" y="692252"/>
                  </a:lnTo>
                  <a:lnTo>
                    <a:pt x="0" y="692252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Montserrat Bold"/>
                </a:rPr>
                <a:t>FRONT END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1926" y="4079288"/>
            <a:ext cx="6533270" cy="5863158"/>
            <a:chOff x="0" y="0"/>
            <a:chExt cx="1720697" cy="15442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0697" cy="1544206"/>
            </a:xfrm>
            <a:custGeom>
              <a:avLst/>
              <a:gdLst/>
              <a:ahLst/>
              <a:cxnLst/>
              <a:rect r="r" b="b" t="t" l="l"/>
              <a:pathLst>
                <a:path h="1544206" w="1720697">
                  <a:moveTo>
                    <a:pt x="0" y="0"/>
                  </a:moveTo>
                  <a:lnTo>
                    <a:pt x="1720697" y="0"/>
                  </a:lnTo>
                  <a:lnTo>
                    <a:pt x="1720697" y="1544206"/>
                  </a:lnTo>
                  <a:lnTo>
                    <a:pt x="0" y="15442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669283" indent="-334641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ns Bold"/>
                </a:rPr>
                <a:t>We have created a user-friendly form using HTML, CSS, Bootstrap, and JavaScript. </a:t>
              </a:r>
            </a:p>
            <a:p>
              <a:pPr marL="669283" indent="-334641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ns Bold"/>
                </a:rPr>
                <a:t>The form allows users to upload a file, which is then processed.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825196" y="4138958"/>
            <a:ext cx="11025520" cy="5803488"/>
          </a:xfrm>
          <a:custGeom>
            <a:avLst/>
            <a:gdLst/>
            <a:ahLst/>
            <a:cxnLst/>
            <a:rect r="r" b="b" t="t" l="l"/>
            <a:pathLst>
              <a:path h="5803488" w="11025520">
                <a:moveTo>
                  <a:pt x="0" y="0"/>
                </a:moveTo>
                <a:lnTo>
                  <a:pt x="11025520" y="0"/>
                </a:lnTo>
                <a:lnTo>
                  <a:pt x="11025520" y="5803488"/>
                </a:lnTo>
                <a:lnTo>
                  <a:pt x="0" y="580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" t="0" r="0" b="0"/>
            </a:stretch>
          </a:blipFill>
          <a:ln w="104775" cap="sq">
            <a:solidFill>
              <a:srgbClr val="015E62"/>
            </a:solidFill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747837"/>
            <a:chOff x="0" y="0"/>
            <a:chExt cx="4816593" cy="987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87085"/>
            </a:xfrm>
            <a:custGeom>
              <a:avLst/>
              <a:gdLst/>
              <a:ahLst/>
              <a:cxnLst/>
              <a:rect r="r" b="b" t="t" l="l"/>
              <a:pathLst>
                <a:path h="9870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87085"/>
                  </a:lnTo>
                  <a:lnTo>
                    <a:pt x="0" y="987085"/>
                  </a:lnTo>
                  <a:close/>
                </a:path>
              </a:pathLst>
            </a:custGeom>
            <a:solidFill>
              <a:srgbClr val="0398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49504" y="559722"/>
            <a:ext cx="7188991" cy="2628393"/>
            <a:chOff x="0" y="0"/>
            <a:chExt cx="1893397" cy="692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397" cy="692252"/>
            </a:xfrm>
            <a:custGeom>
              <a:avLst/>
              <a:gdLst/>
              <a:ahLst/>
              <a:cxnLst/>
              <a:rect r="r" b="b" t="t" l="l"/>
              <a:pathLst>
                <a:path h="692252" w="1893397">
                  <a:moveTo>
                    <a:pt x="0" y="0"/>
                  </a:moveTo>
                  <a:lnTo>
                    <a:pt x="1893397" y="0"/>
                  </a:lnTo>
                  <a:lnTo>
                    <a:pt x="1893397" y="692252"/>
                  </a:lnTo>
                  <a:lnTo>
                    <a:pt x="0" y="692252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Montserrat Bold"/>
                </a:rPr>
                <a:t>FRONT END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1926" y="4079288"/>
            <a:ext cx="6533270" cy="5863158"/>
            <a:chOff x="0" y="0"/>
            <a:chExt cx="1720697" cy="15442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0697" cy="1544206"/>
            </a:xfrm>
            <a:custGeom>
              <a:avLst/>
              <a:gdLst/>
              <a:ahLst/>
              <a:cxnLst/>
              <a:rect r="r" b="b" t="t" l="l"/>
              <a:pathLst>
                <a:path h="1544206" w="1720697">
                  <a:moveTo>
                    <a:pt x="0" y="0"/>
                  </a:moveTo>
                  <a:lnTo>
                    <a:pt x="1720697" y="0"/>
                  </a:lnTo>
                  <a:lnTo>
                    <a:pt x="1720697" y="1544206"/>
                  </a:lnTo>
                  <a:lnTo>
                    <a:pt x="0" y="15442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669283" indent="-334641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ns Bold"/>
                </a:rPr>
                <a:t>Once the processing is complete, a downloadable DOCX file is generated.</a:t>
              </a:r>
            </a:p>
            <a:p>
              <a:pPr marL="669283" indent="-334641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ns Bold"/>
                </a:rPr>
                <a:t>The combination of these technologies ensures a seamless and responsive user experience.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65053" y="4286189"/>
            <a:ext cx="10494247" cy="5449356"/>
          </a:xfrm>
          <a:custGeom>
            <a:avLst/>
            <a:gdLst/>
            <a:ahLst/>
            <a:cxnLst/>
            <a:rect r="r" b="b" t="t" l="l"/>
            <a:pathLst>
              <a:path h="5449356" w="10494247">
                <a:moveTo>
                  <a:pt x="0" y="0"/>
                </a:moveTo>
                <a:lnTo>
                  <a:pt x="10494247" y="0"/>
                </a:lnTo>
                <a:lnTo>
                  <a:pt x="10494247" y="5449356"/>
                </a:lnTo>
                <a:lnTo>
                  <a:pt x="0" y="5449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978176"/>
            <a:chOff x="0" y="0"/>
            <a:chExt cx="4816593" cy="784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84376"/>
            </a:xfrm>
            <a:custGeom>
              <a:avLst/>
              <a:gdLst/>
              <a:ahLst/>
              <a:cxnLst/>
              <a:rect r="r" b="b" t="t" l="l"/>
              <a:pathLst>
                <a:path h="7843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84376"/>
                  </a:lnTo>
                  <a:lnTo>
                    <a:pt x="0" y="784376"/>
                  </a:lnTo>
                  <a:close/>
                </a:path>
              </a:pathLst>
            </a:custGeom>
            <a:solidFill>
              <a:srgbClr val="0398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49504" y="402325"/>
            <a:ext cx="7188991" cy="2173526"/>
            <a:chOff x="0" y="0"/>
            <a:chExt cx="1893397" cy="5724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397" cy="572451"/>
            </a:xfrm>
            <a:custGeom>
              <a:avLst/>
              <a:gdLst/>
              <a:ahLst/>
              <a:cxnLst/>
              <a:rect r="r" b="b" t="t" l="l"/>
              <a:pathLst>
                <a:path h="572451" w="1893397">
                  <a:moveTo>
                    <a:pt x="0" y="0"/>
                  </a:moveTo>
                  <a:lnTo>
                    <a:pt x="1893397" y="0"/>
                  </a:lnTo>
                  <a:lnTo>
                    <a:pt x="1893397" y="572451"/>
                  </a:lnTo>
                  <a:lnTo>
                    <a:pt x="0" y="572451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Montserrat Bold"/>
                </a:rPr>
                <a:t>BACK END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1762" y="3327959"/>
            <a:ext cx="6218362" cy="6686533"/>
            <a:chOff x="0" y="0"/>
            <a:chExt cx="1637758" cy="17610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7758" cy="1761062"/>
            </a:xfrm>
            <a:custGeom>
              <a:avLst/>
              <a:gdLst/>
              <a:ahLst/>
              <a:cxnLst/>
              <a:rect r="r" b="b" t="t" l="l"/>
              <a:pathLst>
                <a:path h="1761062" w="1637758">
                  <a:moveTo>
                    <a:pt x="0" y="0"/>
                  </a:moveTo>
                  <a:lnTo>
                    <a:pt x="1637758" y="0"/>
                  </a:lnTo>
                  <a:lnTo>
                    <a:pt x="1637758" y="1761062"/>
                  </a:lnTo>
                  <a:lnTo>
                    <a:pt x="0" y="17610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669283" indent="-334641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ns Bold"/>
                </a:rPr>
                <a:t>In the backend of this project, we have implemented a robust system to handle file uploads and processing.</a:t>
              </a:r>
            </a:p>
            <a:p>
              <a:pPr marL="669283" indent="-334641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ns Bold"/>
                </a:rPr>
                <a:t>Upon receiving a file from the user, it is stored in a designated model.</a:t>
              </a:r>
            </a:p>
            <a:p>
              <a:pPr marL="669283" indent="-334641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ns Bold"/>
                </a:rPr>
                <a:t>Subsequently, the file undergoes processing and is converted into a DOCX format.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835033" y="3719328"/>
            <a:ext cx="11212821" cy="5538972"/>
          </a:xfrm>
          <a:custGeom>
            <a:avLst/>
            <a:gdLst/>
            <a:ahLst/>
            <a:cxnLst/>
            <a:rect r="r" b="b" t="t" l="l"/>
            <a:pathLst>
              <a:path h="5538972" w="11212821">
                <a:moveTo>
                  <a:pt x="0" y="0"/>
                </a:moveTo>
                <a:lnTo>
                  <a:pt x="11212821" y="0"/>
                </a:lnTo>
                <a:lnTo>
                  <a:pt x="11212821" y="5538972"/>
                </a:lnTo>
                <a:lnTo>
                  <a:pt x="0" y="5538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327959"/>
            <a:chOff x="0" y="0"/>
            <a:chExt cx="4816593" cy="876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76500"/>
            </a:xfrm>
            <a:custGeom>
              <a:avLst/>
              <a:gdLst/>
              <a:ahLst/>
              <a:cxnLst/>
              <a:rect r="r" b="b" t="t" l="l"/>
              <a:pathLst>
                <a:path h="8765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6500"/>
                  </a:lnTo>
                  <a:lnTo>
                    <a:pt x="0" y="876500"/>
                  </a:lnTo>
                  <a:close/>
                </a:path>
              </a:pathLst>
            </a:custGeom>
            <a:solidFill>
              <a:srgbClr val="0398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49504" y="349783"/>
            <a:ext cx="7188991" cy="2628393"/>
            <a:chOff x="0" y="0"/>
            <a:chExt cx="1893397" cy="692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397" cy="692252"/>
            </a:xfrm>
            <a:custGeom>
              <a:avLst/>
              <a:gdLst/>
              <a:ahLst/>
              <a:cxnLst/>
              <a:rect r="r" b="b" t="t" l="l"/>
              <a:pathLst>
                <a:path h="692252" w="1893397">
                  <a:moveTo>
                    <a:pt x="0" y="0"/>
                  </a:moveTo>
                  <a:lnTo>
                    <a:pt x="1893397" y="0"/>
                  </a:lnTo>
                  <a:lnTo>
                    <a:pt x="1893397" y="692252"/>
                  </a:lnTo>
                  <a:lnTo>
                    <a:pt x="0" y="692252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Montserrat Bold"/>
                </a:rPr>
                <a:t>BACK END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6773" y="3887796"/>
            <a:ext cx="6533270" cy="5968127"/>
            <a:chOff x="0" y="0"/>
            <a:chExt cx="1720697" cy="15718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0697" cy="1571852"/>
            </a:xfrm>
            <a:custGeom>
              <a:avLst/>
              <a:gdLst/>
              <a:ahLst/>
              <a:cxnLst/>
              <a:rect r="r" b="b" t="t" l="l"/>
              <a:pathLst>
                <a:path h="1571852" w="1720697">
                  <a:moveTo>
                    <a:pt x="0" y="0"/>
                  </a:moveTo>
                  <a:lnTo>
                    <a:pt x="1720697" y="0"/>
                  </a:lnTo>
                  <a:lnTo>
                    <a:pt x="1720697" y="1571852"/>
                  </a:lnTo>
                  <a:lnTo>
                    <a:pt x="0" y="15718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669283" indent="-334641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ns Bold"/>
                </a:rPr>
                <a:t>Finally, the processed document is promptly sent back to the user via an HTTP response.</a:t>
              </a:r>
            </a:p>
            <a:p>
              <a:pPr marL="669283" indent="-334641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Open Sans Bold"/>
                </a:rPr>
                <a:t>This backend workflow ensures efficient handling and delivery of processed files, enhancing the overall user experience.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133186" y="4290355"/>
            <a:ext cx="10418178" cy="4967945"/>
          </a:xfrm>
          <a:custGeom>
            <a:avLst/>
            <a:gdLst/>
            <a:ahLst/>
            <a:cxnLst/>
            <a:rect r="r" b="b" t="t" l="l"/>
            <a:pathLst>
              <a:path h="4967945" w="10418178">
                <a:moveTo>
                  <a:pt x="0" y="0"/>
                </a:moveTo>
                <a:lnTo>
                  <a:pt x="10418178" y="0"/>
                </a:lnTo>
                <a:lnTo>
                  <a:pt x="10418178" y="4967945"/>
                </a:lnTo>
                <a:lnTo>
                  <a:pt x="0" y="4967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3" r="0" b="-14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20637" y="0"/>
            <a:ext cx="3567363" cy="3717758"/>
            <a:chOff x="0" y="0"/>
            <a:chExt cx="939552" cy="9791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9552" cy="979163"/>
            </a:xfrm>
            <a:custGeom>
              <a:avLst/>
              <a:gdLst/>
              <a:ahLst/>
              <a:cxnLst/>
              <a:rect r="r" b="b" t="t" l="l"/>
              <a:pathLst>
                <a:path h="979163" w="939552">
                  <a:moveTo>
                    <a:pt x="0" y="0"/>
                  </a:moveTo>
                  <a:lnTo>
                    <a:pt x="939552" y="0"/>
                  </a:lnTo>
                  <a:lnTo>
                    <a:pt x="939552" y="979163"/>
                  </a:lnTo>
                  <a:lnTo>
                    <a:pt x="0" y="979163"/>
                  </a:lnTo>
                  <a:close/>
                </a:path>
              </a:pathLst>
            </a:custGeom>
            <a:solidFill>
              <a:srgbClr val="0398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4959121"/>
            <a:ext cx="1875175" cy="3667989"/>
          </a:xfrm>
          <a:custGeom>
            <a:avLst/>
            <a:gdLst/>
            <a:ahLst/>
            <a:cxnLst/>
            <a:rect r="r" b="b" t="t" l="l"/>
            <a:pathLst>
              <a:path h="3667989" w="1875175">
                <a:moveTo>
                  <a:pt x="0" y="0"/>
                </a:moveTo>
                <a:lnTo>
                  <a:pt x="1875175" y="0"/>
                </a:lnTo>
                <a:lnTo>
                  <a:pt x="1875175" y="3667989"/>
                </a:lnTo>
                <a:lnTo>
                  <a:pt x="0" y="3667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883" t="0" r="0" b="-65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4029" y="1477645"/>
            <a:ext cx="5546524" cy="3086100"/>
            <a:chOff x="0" y="0"/>
            <a:chExt cx="146081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0813" cy="812800"/>
            </a:xfrm>
            <a:custGeom>
              <a:avLst/>
              <a:gdLst/>
              <a:ahLst/>
              <a:cxnLst/>
              <a:rect r="r" b="b" t="t" l="l"/>
              <a:pathLst>
                <a:path h="812800" w="1460813">
                  <a:moveTo>
                    <a:pt x="0" y="0"/>
                  </a:moveTo>
                  <a:lnTo>
                    <a:pt x="1460813" y="0"/>
                  </a:lnTo>
                  <a:lnTo>
                    <a:pt x="14608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Open Sans Bold"/>
                </a:rPr>
                <a:t>Utilized the following python libraries for the docx conversion.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329354" y="1223104"/>
            <a:ext cx="11661698" cy="3595183"/>
          </a:xfrm>
          <a:custGeom>
            <a:avLst/>
            <a:gdLst/>
            <a:ahLst/>
            <a:cxnLst/>
            <a:rect r="r" b="b" t="t" l="l"/>
            <a:pathLst>
              <a:path h="3595183" w="11661698">
                <a:moveTo>
                  <a:pt x="0" y="0"/>
                </a:moveTo>
                <a:lnTo>
                  <a:pt x="11661698" y="0"/>
                </a:lnTo>
                <a:lnTo>
                  <a:pt x="11661698" y="3595183"/>
                </a:lnTo>
                <a:lnTo>
                  <a:pt x="0" y="359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19" r="-12992" b="-1225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53696" y="5705014"/>
            <a:ext cx="14380608" cy="3853554"/>
          </a:xfrm>
          <a:custGeom>
            <a:avLst/>
            <a:gdLst/>
            <a:ahLst/>
            <a:cxnLst/>
            <a:rect r="r" b="b" t="t" l="l"/>
            <a:pathLst>
              <a:path h="3853554" w="14380608">
                <a:moveTo>
                  <a:pt x="0" y="0"/>
                </a:moveTo>
                <a:lnTo>
                  <a:pt x="14380608" y="0"/>
                </a:lnTo>
                <a:lnTo>
                  <a:pt x="14380608" y="3853554"/>
                </a:lnTo>
                <a:lnTo>
                  <a:pt x="0" y="3853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346423" y="8975312"/>
            <a:ext cx="3086100" cy="583255"/>
            <a:chOff x="0" y="0"/>
            <a:chExt cx="812800" cy="1536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53615"/>
            </a:xfrm>
            <a:custGeom>
              <a:avLst/>
              <a:gdLst/>
              <a:ahLst/>
              <a:cxnLst/>
              <a:rect r="r" b="b" t="t" l="l"/>
              <a:pathLst>
                <a:path h="15361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3615"/>
                  </a:lnTo>
                  <a:lnTo>
                    <a:pt x="0" y="1536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Bold"/>
                </a:rPr>
                <a:t>Given HTML template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34029" y="16509"/>
            <a:ext cx="7535826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Montserrat Heavy"/>
              </a:rPr>
              <a:t>HTML TO DOCX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80782" y="4416686"/>
            <a:ext cx="2805121" cy="2566549"/>
            <a:chOff x="0" y="0"/>
            <a:chExt cx="738797" cy="675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8797" cy="675964"/>
            </a:xfrm>
            <a:custGeom>
              <a:avLst/>
              <a:gdLst/>
              <a:ahLst/>
              <a:cxnLst/>
              <a:rect r="r" b="b" t="t" l="l"/>
              <a:pathLst>
                <a:path h="675964" w="738797">
                  <a:moveTo>
                    <a:pt x="140756" y="0"/>
                  </a:moveTo>
                  <a:lnTo>
                    <a:pt x="598041" y="0"/>
                  </a:lnTo>
                  <a:cubicBezTo>
                    <a:pt x="635372" y="0"/>
                    <a:pt x="671174" y="14830"/>
                    <a:pt x="697571" y="41227"/>
                  </a:cubicBezTo>
                  <a:cubicBezTo>
                    <a:pt x="723968" y="67623"/>
                    <a:pt x="738797" y="103425"/>
                    <a:pt x="738797" y="140756"/>
                  </a:cubicBezTo>
                  <a:lnTo>
                    <a:pt x="738797" y="535208"/>
                  </a:lnTo>
                  <a:cubicBezTo>
                    <a:pt x="738797" y="572538"/>
                    <a:pt x="723968" y="608340"/>
                    <a:pt x="697571" y="634737"/>
                  </a:cubicBezTo>
                  <a:cubicBezTo>
                    <a:pt x="671174" y="661134"/>
                    <a:pt x="635372" y="675964"/>
                    <a:pt x="598041" y="675964"/>
                  </a:cubicBezTo>
                  <a:lnTo>
                    <a:pt x="140756" y="675964"/>
                  </a:lnTo>
                  <a:cubicBezTo>
                    <a:pt x="103425" y="675964"/>
                    <a:pt x="67623" y="661134"/>
                    <a:pt x="41227" y="634737"/>
                  </a:cubicBezTo>
                  <a:cubicBezTo>
                    <a:pt x="14830" y="608340"/>
                    <a:pt x="0" y="572538"/>
                    <a:pt x="0" y="535208"/>
                  </a:cubicBezTo>
                  <a:lnTo>
                    <a:pt x="0" y="140756"/>
                  </a:lnTo>
                  <a:cubicBezTo>
                    <a:pt x="0" y="103425"/>
                    <a:pt x="14830" y="67623"/>
                    <a:pt x="41227" y="41227"/>
                  </a:cubicBezTo>
                  <a:cubicBezTo>
                    <a:pt x="67623" y="14830"/>
                    <a:pt x="103425" y="0"/>
                    <a:pt x="140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64204" y="-199374"/>
            <a:ext cx="9762568" cy="9987756"/>
          </a:xfrm>
          <a:custGeom>
            <a:avLst/>
            <a:gdLst/>
            <a:ahLst/>
            <a:cxnLst/>
            <a:rect r="r" b="b" t="t" l="l"/>
            <a:pathLst>
              <a:path h="9987756" w="9762568">
                <a:moveTo>
                  <a:pt x="0" y="0"/>
                </a:moveTo>
                <a:lnTo>
                  <a:pt x="9762568" y="0"/>
                </a:lnTo>
                <a:lnTo>
                  <a:pt x="9762568" y="9987756"/>
                </a:lnTo>
                <a:lnTo>
                  <a:pt x="0" y="9987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74569" y="8819549"/>
            <a:ext cx="3888538" cy="1467451"/>
            <a:chOff x="0" y="0"/>
            <a:chExt cx="1024142" cy="3864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4142" cy="386489"/>
            </a:xfrm>
            <a:custGeom>
              <a:avLst/>
              <a:gdLst/>
              <a:ahLst/>
              <a:cxnLst/>
              <a:rect r="r" b="b" t="t" l="l"/>
              <a:pathLst>
                <a:path h="386489" w="1024142">
                  <a:moveTo>
                    <a:pt x="0" y="0"/>
                  </a:moveTo>
                  <a:lnTo>
                    <a:pt x="1024142" y="0"/>
                  </a:lnTo>
                  <a:lnTo>
                    <a:pt x="1024142" y="386489"/>
                  </a:lnTo>
                  <a:lnTo>
                    <a:pt x="0" y="3864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Open Sans Bold"/>
                </a:rPr>
                <a:t>Generated .docx using the previous code with the help of libraries.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666939"/>
            <a:ext cx="8167755" cy="8747434"/>
            <a:chOff x="0" y="0"/>
            <a:chExt cx="2151178" cy="23038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1178" cy="2303851"/>
            </a:xfrm>
            <a:custGeom>
              <a:avLst/>
              <a:gdLst/>
              <a:ahLst/>
              <a:cxnLst/>
              <a:rect r="r" b="b" t="t" l="l"/>
              <a:pathLst>
                <a:path h="2303851" w="2151178">
                  <a:moveTo>
                    <a:pt x="0" y="0"/>
                  </a:moveTo>
                  <a:lnTo>
                    <a:pt x="2151178" y="0"/>
                  </a:lnTo>
                  <a:lnTo>
                    <a:pt x="2151178" y="2303851"/>
                  </a:lnTo>
                  <a:lnTo>
                    <a:pt x="0" y="2303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This conversion to docx is not very accurate and has various problems :-</a:t>
              </a:r>
            </a:p>
            <a:p>
              <a:pPr marL="755641" indent="-377820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The watermark is not visible.</a:t>
              </a:r>
            </a:p>
            <a:p>
              <a:pPr marL="755641" indent="-377820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The color of a tab in a table cannot be obtained.</a:t>
              </a:r>
            </a:p>
            <a:p>
              <a:pPr marL="755641" indent="-377820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Color of paragraph is not achievable as that in the Html document.</a:t>
              </a:r>
            </a:p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Open Sans Bold"/>
                </a:rPr>
                <a:t>These problems are not being solved by the given open source libraries.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37472" y="3302635"/>
            <a:ext cx="509173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 Bold"/>
              </a:rPr>
              <a:t>12 Months Plan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DAFxTRZ_xHw</dc:identifier>
  <dcterms:modified xsi:type="dcterms:W3CDTF">2011-08-01T06:04:30Z</dcterms:modified>
  <cp:revision>1</cp:revision>
  <dc:title>BitByBit</dc:title>
</cp:coreProperties>
</file>